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xml" ContentType="application/vnd.openxmlformats-officedocument.presentationml.tags+xml"/>
  <Override PartName="/ppt/notesSlides/notesSlide3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1.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93"/>
  </p:notesMasterIdLst>
  <p:handoutMasterIdLst>
    <p:handoutMasterId r:id="rId194"/>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922" r:id="rId30"/>
    <p:sldId id="931" r:id="rId31"/>
    <p:sldId id="898" r:id="rId32"/>
    <p:sldId id="947" r:id="rId33"/>
    <p:sldId id="789" r:id="rId34"/>
    <p:sldId id="1056" r:id="rId35"/>
    <p:sldId id="948" r:id="rId36"/>
    <p:sldId id="793" r:id="rId37"/>
    <p:sldId id="990" r:id="rId38"/>
    <p:sldId id="1045" r:id="rId39"/>
    <p:sldId id="984" r:id="rId40"/>
    <p:sldId id="985" r:id="rId41"/>
    <p:sldId id="986" r:id="rId42"/>
    <p:sldId id="987" r:id="rId43"/>
    <p:sldId id="988" r:id="rId44"/>
    <p:sldId id="989" r:id="rId45"/>
    <p:sldId id="828" r:id="rId46"/>
    <p:sldId id="829" r:id="rId47"/>
    <p:sldId id="830" r:id="rId48"/>
    <p:sldId id="831" r:id="rId49"/>
    <p:sldId id="834" r:id="rId50"/>
    <p:sldId id="833" r:id="rId51"/>
    <p:sldId id="949" r:id="rId52"/>
    <p:sldId id="999" r:id="rId53"/>
    <p:sldId id="1000" r:id="rId54"/>
    <p:sldId id="927" r:id="rId55"/>
    <p:sldId id="1054" r:id="rId56"/>
    <p:sldId id="1055" r:id="rId57"/>
    <p:sldId id="1021" r:id="rId58"/>
    <p:sldId id="973" r:id="rId59"/>
    <p:sldId id="974" r:id="rId60"/>
    <p:sldId id="975" r:id="rId61"/>
    <p:sldId id="1044" r:id="rId62"/>
    <p:sldId id="524" r:id="rId63"/>
    <p:sldId id="1013" r:id="rId64"/>
    <p:sldId id="1001" r:id="rId65"/>
    <p:sldId id="1002" r:id="rId66"/>
    <p:sldId id="1003" r:id="rId67"/>
    <p:sldId id="1004" r:id="rId68"/>
    <p:sldId id="1006" r:id="rId69"/>
    <p:sldId id="1007" r:id="rId70"/>
    <p:sldId id="1008" r:id="rId71"/>
    <p:sldId id="1009" r:id="rId72"/>
    <p:sldId id="1010" r:id="rId73"/>
    <p:sldId id="1011" r:id="rId74"/>
    <p:sldId id="1018" r:id="rId75"/>
    <p:sldId id="1020" r:id="rId76"/>
    <p:sldId id="1015" r:id="rId77"/>
    <p:sldId id="1016" r:id="rId78"/>
    <p:sldId id="1017" r:id="rId79"/>
    <p:sldId id="950" r:id="rId80"/>
    <p:sldId id="933" r:id="rId81"/>
    <p:sldId id="934" r:id="rId82"/>
    <p:sldId id="951" r:id="rId83"/>
    <p:sldId id="820" r:id="rId84"/>
    <p:sldId id="374" r:id="rId85"/>
    <p:sldId id="383" r:id="rId86"/>
    <p:sldId id="822" r:id="rId87"/>
    <p:sldId id="1049" r:id="rId88"/>
    <p:sldId id="981" r:id="rId89"/>
    <p:sldId id="935" r:id="rId90"/>
    <p:sldId id="1047" r:id="rId91"/>
    <p:sldId id="1046" r:id="rId92"/>
    <p:sldId id="976" r:id="rId93"/>
    <p:sldId id="928" r:id="rId94"/>
    <p:sldId id="972" r:id="rId95"/>
    <p:sldId id="379" r:id="rId96"/>
    <p:sldId id="992" r:id="rId97"/>
    <p:sldId id="993" r:id="rId98"/>
    <p:sldId id="723" r:id="rId99"/>
    <p:sldId id="729" r:id="rId100"/>
    <p:sldId id="1051" r:id="rId101"/>
    <p:sldId id="1052" r:id="rId102"/>
    <p:sldId id="513" r:id="rId103"/>
    <p:sldId id="1032" r:id="rId104"/>
    <p:sldId id="1022" r:id="rId105"/>
    <p:sldId id="1023" r:id="rId106"/>
    <p:sldId id="1024" r:id="rId107"/>
    <p:sldId id="1025" r:id="rId108"/>
    <p:sldId id="1026" r:id="rId109"/>
    <p:sldId id="1027" r:id="rId110"/>
    <p:sldId id="1028" r:id="rId111"/>
    <p:sldId id="977" r:id="rId112"/>
    <p:sldId id="1029" r:id="rId113"/>
    <p:sldId id="1030" r:id="rId114"/>
    <p:sldId id="1031" r:id="rId115"/>
    <p:sldId id="937" r:id="rId116"/>
    <p:sldId id="893" r:id="rId117"/>
    <p:sldId id="954" r:id="rId118"/>
    <p:sldId id="955" r:id="rId119"/>
    <p:sldId id="903" r:id="rId120"/>
    <p:sldId id="938" r:id="rId121"/>
    <p:sldId id="939" r:id="rId122"/>
    <p:sldId id="940" r:id="rId123"/>
    <p:sldId id="941" r:id="rId124"/>
    <p:sldId id="942" r:id="rId125"/>
    <p:sldId id="943" r:id="rId126"/>
    <p:sldId id="944" r:id="rId127"/>
    <p:sldId id="875" r:id="rId128"/>
    <p:sldId id="892" r:id="rId129"/>
    <p:sldId id="998" r:id="rId130"/>
    <p:sldId id="894" r:id="rId131"/>
    <p:sldId id="868" r:id="rId132"/>
    <p:sldId id="970" r:id="rId133"/>
    <p:sldId id="956" r:id="rId134"/>
    <p:sldId id="957" r:id="rId135"/>
    <p:sldId id="958" r:id="rId136"/>
    <p:sldId id="959" r:id="rId137"/>
    <p:sldId id="960" r:id="rId138"/>
    <p:sldId id="961" r:id="rId139"/>
    <p:sldId id="962" r:id="rId140"/>
    <p:sldId id="963" r:id="rId141"/>
    <p:sldId id="964" r:id="rId142"/>
    <p:sldId id="965" r:id="rId143"/>
    <p:sldId id="966" r:id="rId144"/>
    <p:sldId id="967" r:id="rId145"/>
    <p:sldId id="968" r:id="rId146"/>
    <p:sldId id="969" r:id="rId147"/>
    <p:sldId id="952" r:id="rId148"/>
    <p:sldId id="836" r:id="rId149"/>
    <p:sldId id="837" r:id="rId150"/>
    <p:sldId id="860" r:id="rId151"/>
    <p:sldId id="838" r:id="rId152"/>
    <p:sldId id="839" r:id="rId153"/>
    <p:sldId id="840" r:id="rId154"/>
    <p:sldId id="841" r:id="rId155"/>
    <p:sldId id="842" r:id="rId156"/>
    <p:sldId id="867" r:id="rId157"/>
    <p:sldId id="878" r:id="rId158"/>
    <p:sldId id="879" r:id="rId159"/>
    <p:sldId id="880" r:id="rId160"/>
    <p:sldId id="881" r:id="rId161"/>
    <p:sldId id="882" r:id="rId162"/>
    <p:sldId id="883" r:id="rId163"/>
    <p:sldId id="953" r:id="rId164"/>
    <p:sldId id="855" r:id="rId165"/>
    <p:sldId id="856" r:id="rId166"/>
    <p:sldId id="753" r:id="rId167"/>
    <p:sldId id="754" r:id="rId168"/>
    <p:sldId id="755" r:id="rId169"/>
    <p:sldId id="765" r:id="rId170"/>
    <p:sldId id="757" r:id="rId171"/>
    <p:sldId id="761" r:id="rId172"/>
    <p:sldId id="762" r:id="rId173"/>
    <p:sldId id="763" r:id="rId174"/>
    <p:sldId id="764" r:id="rId175"/>
    <p:sldId id="760" r:id="rId176"/>
    <p:sldId id="1053" r:id="rId177"/>
    <p:sldId id="411" r:id="rId178"/>
    <p:sldId id="1037" r:id="rId179"/>
    <p:sldId id="1038" r:id="rId180"/>
    <p:sldId id="1039" r:id="rId181"/>
    <p:sldId id="1040" r:id="rId182"/>
    <p:sldId id="1041" r:id="rId183"/>
    <p:sldId id="994" r:id="rId184"/>
    <p:sldId id="979" r:id="rId185"/>
    <p:sldId id="256" r:id="rId186"/>
    <p:sldId id="991" r:id="rId187"/>
    <p:sldId id="1042" r:id="rId188"/>
    <p:sldId id="1043" r:id="rId189"/>
    <p:sldId id="1033" r:id="rId190"/>
    <p:sldId id="826" r:id="rId191"/>
    <p:sldId id="766" r:id="rId19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 id="1056"/>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 id="1054"/>
            <p14:sldId id="1055"/>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976"/>
            <p14:sldId id="928"/>
            <p14:sldId id="972"/>
            <p14:sldId id="379"/>
            <p14:sldId id="992"/>
            <p14:sldId id="993"/>
            <p14:sldId id="723"/>
            <p14:sldId id="729"/>
            <p14:sldId id="1051"/>
            <p14:sldId id="1052"/>
          </p14:sldIdLst>
        </p14:section>
        <p14:section name="Managing Jobs" id="{4B994600-73CB-4B53-AE4F-645F8E32C433}">
          <p14:sldIdLst>
            <p14:sldId id="513"/>
          </p14:sldIdLst>
        </p14:section>
        <p14:section name="Debugging Queue" id="{3A9F716D-4419-4951-BE1D-A5769C80AD38}">
          <p14:sldIdLst>
            <p14:sldId id="103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Credits"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86" d="100"/>
          <a:sy n="86" d="100"/>
        </p:scale>
        <p:origin x="523" y="5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notesMaster" Target="notesMasters/notesMaster1.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handoutMaster" Target="handoutMasters/handoutMaster1.xml"/><Relationship Id="rId199"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commentAuthors" Target="commentAuthors.xml"/><Relationship Id="rId190" Type="http://schemas.openxmlformats.org/officeDocument/2006/relationships/slide" Target="slides/slide182.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presProps" Target="presProp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viewProps" Target="viewProps.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theme" Target="theme/theme1.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10/11/2022</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10/11/2022</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27</a:t>
            </a:fld>
            <a:endParaRPr lang="nl-BE"/>
          </a:p>
        </p:txBody>
      </p:sp>
    </p:spTree>
    <p:extLst>
      <p:ext uri="{BB962C8B-B14F-4D97-AF65-F5344CB8AC3E}">
        <p14:creationId xmlns:p14="http://schemas.microsoft.com/office/powerpoint/2010/main" val="288773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28</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43</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44</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45</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50</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56</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67</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75</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82</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97</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98</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104</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113</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121</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123</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125</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126</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140</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156</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169</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182</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11/10/2022</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11/10/2022</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11/10/2022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tiff"/><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24.wmf"/><Relationship Id="rId4" Type="http://schemas.openxmlformats.org/officeDocument/2006/relationships/oleObject" Target="../embeddings/oleObject1.bin"/></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6.wmf"/><Relationship Id="rId3" Type="http://schemas.openxmlformats.org/officeDocument/2006/relationships/notesSlide" Target="../notesSlides/notesSlide68.xml"/><Relationship Id="rId7" Type="http://schemas.openxmlformats.org/officeDocument/2006/relationships/image" Target="../media/image130.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9.png"/><Relationship Id="rId11" Type="http://schemas.openxmlformats.org/officeDocument/2006/relationships/image" Target="../media/image132.jpeg"/><Relationship Id="rId5" Type="http://schemas.openxmlformats.org/officeDocument/2006/relationships/image" Target="../media/image128.png"/><Relationship Id="rId10" Type="http://schemas.openxmlformats.org/officeDocument/2006/relationships/image" Target="../media/image131.jpeg"/><Relationship Id="rId4" Type="http://schemas.openxmlformats.org/officeDocument/2006/relationships/image" Target="../media/image127.jpeg"/><Relationship Id="rId9" Type="http://schemas.openxmlformats.org/officeDocument/2006/relationships/image" Target="../media/image125.wmf"/><Relationship Id="rId14" Type="http://schemas.openxmlformats.org/officeDocument/2006/relationships/image" Target="../media/image133.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5" Type="http://schemas.openxmlformats.org/officeDocument/2006/relationships/hyperlink" Target="http://status.kuleuven.be/hpc" TargetMode="External"/><Relationship Id="rId4" Type="http://schemas.openxmlformats.org/officeDocument/2006/relationships/hyperlink" Target="http://www.vscentrum.be/"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84.xml.rels><?xml version="1.0" encoding="UTF-8" standalone="yes"?>
<Relationships xmlns="http://schemas.openxmlformats.org/package/2006/relationships"><Relationship Id="rId2" Type="http://schemas.openxmlformats.org/officeDocument/2006/relationships/image" Target="../media/image134.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5.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firewall.vscentrum.be/vscagent/latest/" TargetMode="External"/><Relationship Id="rId2" Type="http://schemas.openxmlformats.org/officeDocument/2006/relationships/hyperlink" Target="https://docs.vscentrum.be/en/latest/leuven/mfa_quickstart.html?highlight=vscagent" TargetMode="Externa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90.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diagramLayout" Target="../diagrams/layout7.xml"/><Relationship Id="rId7" Type="http://schemas.openxmlformats.org/officeDocument/2006/relationships/image" Target="../media/image98.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110.png"/><Relationship Id="rId4"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Geert Jan Bex (</a:t>
            </a:r>
            <a:r>
              <a:rPr lang="en-US" dirty="0" err="1"/>
              <a:t>Uhasselt</a:t>
            </a:r>
            <a:r>
              <a:rPr lang="en-US" dirty="0"/>
              <a:t>)</a:t>
            </a:r>
            <a:br>
              <a:rPr lang="en-US" dirty="0"/>
            </a:br>
            <a:r>
              <a:rPr lang="en-US" dirty="0"/>
              <a:t>	Jan Ooghe</a:t>
            </a:r>
            <a:br>
              <a:rPr lang="en-US" dirty="0"/>
            </a:br>
            <a:r>
              <a:rPr lang="en-US" dirty="0"/>
              <a:t>             Wouter van Assche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101</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103</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104</a:t>
            </a:fld>
            <a:endParaRPr lang="en-US"/>
          </a:p>
        </p:txBody>
      </p:sp>
    </p:spTree>
    <p:extLst>
      <p:ext uri="{BB962C8B-B14F-4D97-AF65-F5344CB8AC3E}">
        <p14:creationId xmlns:p14="http://schemas.microsoft.com/office/powerpoint/2010/main" val="25761883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106</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107</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108</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109</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110</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112</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113</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121</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123</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124</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125</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126</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127</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128</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129</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Tree>
    <p:extLst>
      <p:ext uri="{BB962C8B-B14F-4D97-AF65-F5344CB8AC3E}">
        <p14:creationId xmlns:p14="http://schemas.microsoft.com/office/powerpoint/2010/main" val="17784536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131</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133</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134</a:t>
            </a:fld>
            <a:endParaRPr lang="nl-NL"/>
          </a:p>
        </p:txBody>
      </p:sp>
    </p:spTree>
    <p:extLst>
      <p:ext uri="{BB962C8B-B14F-4D97-AF65-F5344CB8AC3E}">
        <p14:creationId xmlns:p14="http://schemas.microsoft.com/office/powerpoint/2010/main" val="2613834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135</a:t>
            </a:fld>
            <a:endParaRPr lang="nl-NL"/>
          </a:p>
        </p:txBody>
      </p:sp>
    </p:spTree>
    <p:extLst>
      <p:ext uri="{BB962C8B-B14F-4D97-AF65-F5344CB8AC3E}">
        <p14:creationId xmlns:p14="http://schemas.microsoft.com/office/powerpoint/2010/main" val="2753791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136</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137</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138</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139</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140</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20 €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156</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157</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158</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1043"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162</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2084"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2085"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163</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164</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165</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166</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167</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168</a:t>
            </a:fld>
            <a:endParaRPr lang="en-US"/>
          </a:p>
        </p:txBody>
      </p:sp>
    </p:spTree>
    <p:extLst>
      <p:ext uri="{BB962C8B-B14F-4D97-AF65-F5344CB8AC3E}">
        <p14:creationId xmlns:p14="http://schemas.microsoft.com/office/powerpoint/2010/main" val="10063399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169</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174</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175</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5">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177</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182</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183</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184</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125023"/>
            <a:chOff x="416872" y="1280470"/>
            <a:chExt cx="3415809" cy="4125023"/>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125023"/>
              <a:chOff x="416872" y="1280470"/>
              <a:chExt cx="3415809" cy="4125023"/>
            </a:xfrm>
          </p:grpSpPr>
          <p:sp>
            <p:nvSpPr>
              <p:cNvPr id="11" name="TextBox 10"/>
              <p:cNvSpPr txBox="1"/>
              <p:nvPr/>
            </p:nvSpPr>
            <p:spPr>
              <a:xfrm>
                <a:off x="416872" y="4666829"/>
                <a:ext cx="3415809" cy="738664"/>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345795" cy="4145466"/>
            <a:chOff x="3832681" y="1292440"/>
            <a:chExt cx="2345795"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345795" cy="4145466"/>
              <a:chOff x="3832681" y="1292440"/>
              <a:chExt cx="2345795"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113848" cy="738664"/>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165978" cy="4006055"/>
            <a:chOff x="9624392" y="1216407"/>
            <a:chExt cx="2165978"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165978" cy="4006055"/>
              <a:chOff x="9816029" y="1216407"/>
              <a:chExt cx="2165978"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165978" cy="523220"/>
              </a:xfrm>
              <a:prstGeom prst="rect">
                <a:avLst/>
              </a:prstGeom>
              <a:noFill/>
            </p:spPr>
            <p:txBody>
              <a:bodyPr wrap="none" rtlCol="0">
                <a:spAutoFit/>
              </a:bodyPr>
              <a:lstStyle/>
              <a:p>
                <a:r>
                  <a:rPr lang="nl-BE" sz="1400" dirty="0"/>
                  <a:t> </a:t>
                </a:r>
                <a:r>
                  <a:rPr lang="nl-BE" sz="1400" b="1" dirty="0"/>
                  <a:t>AMD</a:t>
                </a:r>
              </a:p>
              <a:p>
                <a:r>
                  <a:rPr lang="nl-BE" sz="1400" dirty="0"/>
                  <a:t>4x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1404530021"/>
              </p:ext>
            </p:extLst>
          </p:nvPr>
        </p:nvGraphicFramePr>
        <p:xfrm>
          <a:off x="2190184" y="1052736"/>
          <a:ext cx="7523601" cy="5018735"/>
        </p:xfrm>
        <a:graphic>
          <a:graphicData uri="http://schemas.openxmlformats.org/drawingml/2006/table">
            <a:tbl>
              <a:tblPr firstRow="1" bandRow="1">
                <a:tableStyleId>{5C22544A-7EE6-4342-B048-85BDC9FD1C3A}</a:tableStyleId>
              </a:tblPr>
              <a:tblGrid>
                <a:gridCol w="2062974">
                  <a:extLst>
                    <a:ext uri="{9D8B030D-6E8A-4147-A177-3AD203B41FA5}">
                      <a16:colId xmlns:a16="http://schemas.microsoft.com/office/drawing/2014/main" val="20000"/>
                    </a:ext>
                  </a:extLst>
                </a:gridCol>
                <a:gridCol w="682578">
                  <a:extLst>
                    <a:ext uri="{9D8B030D-6E8A-4147-A177-3AD203B41FA5}">
                      <a16:colId xmlns:a16="http://schemas.microsoft.com/office/drawing/2014/main" val="2534135314"/>
                    </a:ext>
                  </a:extLst>
                </a:gridCol>
                <a:gridCol w="682578">
                  <a:extLst>
                    <a:ext uri="{9D8B030D-6E8A-4147-A177-3AD203B41FA5}">
                      <a16:colId xmlns:a16="http://schemas.microsoft.com/office/drawing/2014/main" val="363659646"/>
                    </a:ext>
                  </a:extLst>
                </a:gridCol>
                <a:gridCol w="1365157">
                  <a:extLst>
                    <a:ext uri="{9D8B030D-6E8A-4147-A177-3AD203B41FA5}">
                      <a16:colId xmlns:a16="http://schemas.microsoft.com/office/drawing/2014/main" val="3762830429"/>
                    </a:ext>
                  </a:extLst>
                </a:gridCol>
                <a:gridCol w="455052">
                  <a:extLst>
                    <a:ext uri="{9D8B030D-6E8A-4147-A177-3AD203B41FA5}">
                      <a16:colId xmlns:a16="http://schemas.microsoft.com/office/drawing/2014/main" val="3733614846"/>
                    </a:ext>
                  </a:extLst>
                </a:gridCol>
                <a:gridCol w="455053">
                  <a:extLst>
                    <a:ext uri="{9D8B030D-6E8A-4147-A177-3AD203B41FA5}">
                      <a16:colId xmlns:a16="http://schemas.microsoft.com/office/drawing/2014/main" val="3672565170"/>
                    </a:ext>
                  </a:extLst>
                </a:gridCol>
                <a:gridCol w="455052">
                  <a:extLst>
                    <a:ext uri="{9D8B030D-6E8A-4147-A177-3AD203B41FA5}">
                      <a16:colId xmlns:a16="http://schemas.microsoft.com/office/drawing/2014/main" val="3975984037"/>
                    </a:ext>
                  </a:extLst>
                </a:gridCol>
                <a:gridCol w="1365157">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6">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tc>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wICE</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tc>
                  <a:txBody>
                    <a:bodyPr/>
                    <a:lstStyle/>
                    <a:p>
                      <a:pPr algn="ctr">
                        <a:lnSpc>
                          <a:spcPct val="115000"/>
                        </a:lnSpc>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BrENIAC</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Ice 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2.6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172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000" dirty="0">
                          <a:effectLst/>
                          <a:latin typeface="+mn-lt"/>
                          <a:ea typeface="Calibri" panose="020F0502020204030204" pitchFamily="34" charset="0"/>
                          <a:cs typeface="Times New Roman" panose="02020603050405020304" pitchFamily="18" charset="0"/>
                        </a:rPr>
                        <a:t>2048</a:t>
                      </a:r>
                      <a:endParaRPr lang="nl-BE" sz="10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13,392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tc>
                  <a:txBody>
                    <a:bodyPr/>
                    <a:lstStyle/>
                    <a:p>
                      <a:pPr algn="l">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Infiniband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Infiniband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Infiniband HDR-100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tc>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Infiniband EDR</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72x(48i+32d) / 72x 1280K / 48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27</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a:t>
            </a:r>
            <a:r>
              <a:rPr lang="en-US" dirty="0" err="1"/>
              <a:t>wICE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0781277"/>
              </p:ext>
            </p:extLst>
          </p:nvPr>
        </p:nvGraphicFramePr>
        <p:xfrm>
          <a:off x="1703513" y="1124744"/>
          <a:ext cx="8784974" cy="3270454"/>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a:effectLst/>
                        </a:rPr>
                        <a:t>Ice 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72</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144</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a:effectLst/>
                        </a:rPr>
                        <a:t>Ice Lake</a:t>
                      </a: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2048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Ice Lake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tx1"/>
                          </a:solidFill>
                          <a:effectLst/>
                          <a:latin typeface="+mn-lt"/>
                        </a:rPr>
                        <a:t>Ice Lake</a:t>
                      </a:r>
                      <a:br>
                        <a:rPr lang="en-US" sz="1800" b="0" i="0" u="none" strike="noStrike" dirty="0">
                          <a:solidFill>
                            <a:schemeClr val="tx1"/>
                          </a:solidFill>
                          <a:effectLst/>
                          <a:latin typeface="+mn-lt"/>
                        </a:rPr>
                      </a:br>
                      <a:r>
                        <a:rPr lang="en-US" sz="1800" b="0"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p>
                  </a:txBody>
                  <a:tcPr marL="9525" marR="9525" marT="9525" marB="0" anchor="ctr"/>
                </a:tc>
                <a:tc>
                  <a:txBody>
                    <a:bodyPr/>
                    <a:lstStyle/>
                    <a:p>
                      <a:pPr algn="ctr" fontAlgn="b"/>
                      <a:r>
                        <a:rPr lang="en-US" sz="1800" b="0" i="0" u="none" strike="noStrike" dirty="0">
                          <a:solidFill>
                            <a:schemeClr val="tx1"/>
                          </a:solidFill>
                          <a:effectLst/>
                          <a:latin typeface="+mn-lt"/>
                        </a:rPr>
                        <a:t>IB HDR-100</a:t>
                      </a:r>
                    </a:p>
                  </a:txBody>
                  <a:tcPr marL="9525" marR="9525" marT="9525" marB="0" anchor="ctr"/>
                </a:tc>
                <a:tc>
                  <a:txBody>
                    <a:bodyPr/>
                    <a:lstStyle/>
                    <a:p>
                      <a:pPr algn="ctr" fontAlgn="b"/>
                      <a:r>
                        <a:rPr lang="en-US" sz="1800" b="1" i="0" u="none" strike="noStrike" dirty="0">
                          <a:solidFill>
                            <a:schemeClr val="tx1"/>
                          </a:solidFill>
                          <a:effectLst/>
                          <a:latin typeface="+mn-lt"/>
                        </a:rPr>
                        <a:t>72</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0" i="0" u="none" strike="noStrike" dirty="0">
                          <a:solidFill>
                            <a:schemeClr val="tx1"/>
                          </a:solidFill>
                          <a:effectLst/>
                          <a:latin typeface="+mn-lt"/>
                        </a:rPr>
                        <a:t>960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extLst>
                  <a:ext uri="{0D108BD9-81ED-4DB2-BD59-A6C34878D82A}">
                    <a16:rowId xmlns:a16="http://schemas.microsoft.com/office/drawing/2014/main" val="2658313155"/>
                  </a:ext>
                </a:extLst>
              </a:tr>
            </a:tbl>
          </a:graphicData>
        </a:graphic>
      </p:graphicFrame>
    </p:spTree>
    <p:extLst>
      <p:ext uri="{BB962C8B-B14F-4D97-AF65-F5344CB8AC3E}">
        <p14:creationId xmlns:p14="http://schemas.microsoft.com/office/powerpoint/2010/main" val="852993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28</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29</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31</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1109871880"/>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err="1"/>
                        <a:t>Lustre</a:t>
                      </a:r>
                      <a:endParaRPr lang="en-US" sz="1800" dirty="0"/>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500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2950517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034761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024991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37</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44</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45</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47</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a:t>Login Host Names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770007564"/>
              </p:ext>
            </p:extLst>
          </p:nvPr>
        </p:nvGraphicFramePr>
        <p:xfrm>
          <a:off x="720000" y="2513376"/>
          <a:ext cx="10416560" cy="169164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48</a:t>
            </a:fld>
            <a:endParaRPr lang="nl-BE" dirty="0"/>
          </a:p>
        </p:txBody>
      </p:sp>
      <p:sp>
        <p:nvSpPr>
          <p:cNvPr id="3" name="Content Placeholder 2"/>
          <p:cNvSpPr>
            <a:spLocks noGrp="1"/>
          </p:cNvSpPr>
          <p:nvPr>
            <p:ph idx="1"/>
          </p:nvPr>
        </p:nvSpPr>
        <p:spPr>
          <a:xfrm>
            <a:off x="720000" y="1017224"/>
            <a:ext cx="9696479" cy="1763704"/>
          </a:xfrm>
        </p:spPr>
        <p:txBody>
          <a:bodyPr/>
          <a:lstStyle/>
          <a:p>
            <a:r>
              <a:rPr lang="en-US" dirty="0"/>
              <a:t>SSH Agent holds your private key and certificates</a:t>
            </a:r>
          </a:p>
          <a:p>
            <a:r>
              <a:rPr lang="en-US" dirty="0"/>
              <a:t>Automatic authentication whenever needed</a:t>
            </a:r>
          </a:p>
          <a:p>
            <a:r>
              <a:rPr lang="en-US" dirty="0"/>
              <a:t>More info: </a:t>
            </a:r>
            <a:r>
              <a:rPr lang="en-US" dirty="0">
                <a:hlinkClick r:id="rId2"/>
              </a:rPr>
              <a:t>https://docs.vscentrum.be/en/latest/leuven/mfa_quickstart.html?highlight=vscagent</a:t>
            </a:r>
            <a:r>
              <a:rPr lang="en-US" dirty="0"/>
              <a:t> </a:t>
            </a:r>
          </a:p>
          <a:p>
            <a:r>
              <a:rPr lang="en-US" dirty="0"/>
              <a:t>Download: </a:t>
            </a:r>
            <a:r>
              <a:rPr lang="en-US" dirty="0">
                <a:hlinkClick r:id="rId3"/>
              </a:rPr>
              <a:t>https://firewall.vscentrum.be/vscagent/latest/</a:t>
            </a:r>
            <a:r>
              <a:rPr lang="en-US" dirty="0"/>
              <a:t> </a:t>
            </a:r>
          </a:p>
          <a:p>
            <a:r>
              <a:rPr lang="en-US" dirty="0"/>
              <a:t>Launch and configure</a:t>
            </a:r>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955" y="3225183"/>
            <a:ext cx="5254567" cy="3066078"/>
          </a:xfrm>
          <a:prstGeom prst="rect">
            <a:avLst/>
          </a:prstGeom>
        </p:spPr>
      </p:pic>
      <p:grpSp>
        <p:nvGrpSpPr>
          <p:cNvPr id="7" name="Group 6">
            <a:extLst>
              <a:ext uri="{FF2B5EF4-FFF2-40B4-BE49-F238E27FC236}">
                <a16:creationId xmlns:a16="http://schemas.microsoft.com/office/drawing/2014/main" id="{EC7F1E76-CCC2-4CB1-BF26-DC333934A76B}"/>
              </a:ext>
            </a:extLst>
          </p:cNvPr>
          <p:cNvGrpSpPr/>
          <p:nvPr/>
        </p:nvGrpSpPr>
        <p:grpSpPr>
          <a:xfrm>
            <a:off x="4123882" y="2843326"/>
            <a:ext cx="457200" cy="707617"/>
            <a:chOff x="4123882" y="2399071"/>
            <a:chExt cx="457200" cy="707617"/>
          </a:xfrm>
        </p:grpSpPr>
        <p:sp>
          <p:nvSpPr>
            <p:cNvPr id="9" name="Right Arrow 8">
              <a:extLst>
                <a:ext uri="{FF2B5EF4-FFF2-40B4-BE49-F238E27FC236}">
                  <a16:creationId xmlns:a16="http://schemas.microsoft.com/office/drawing/2014/main" id="{E6AAC243-D833-43C2-8C98-BC948B81B235}"/>
                </a:ext>
              </a:extLst>
            </p:cNvPr>
            <p:cNvSpPr/>
            <p:nvPr/>
          </p:nvSpPr>
          <p:spPr>
            <a:xfrm rot="5400000">
              <a:off x="4195890" y="28060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0" name="Oval 9">
              <a:extLst>
                <a:ext uri="{FF2B5EF4-FFF2-40B4-BE49-F238E27FC236}">
                  <a16:creationId xmlns:a16="http://schemas.microsoft.com/office/drawing/2014/main" id="{4E0D4680-7F6E-4A21-96DF-215A0FBAA903}"/>
                </a:ext>
              </a:extLst>
            </p:cNvPr>
            <p:cNvSpPr/>
            <p:nvPr/>
          </p:nvSpPr>
          <p:spPr>
            <a:xfrm>
              <a:off x="4123882" y="239907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a:t>
              </a:r>
              <a:endParaRPr lang="nl-BE" dirty="0"/>
            </a:p>
          </p:txBody>
        </p:sp>
      </p:grpSp>
      <p:grpSp>
        <p:nvGrpSpPr>
          <p:cNvPr id="15" name="Group 14">
            <a:extLst>
              <a:ext uri="{FF2B5EF4-FFF2-40B4-BE49-F238E27FC236}">
                <a16:creationId xmlns:a16="http://schemas.microsoft.com/office/drawing/2014/main" id="{BAD6C7B3-9D60-46B9-9B9F-3C219C1E443F}"/>
              </a:ext>
            </a:extLst>
          </p:cNvPr>
          <p:cNvGrpSpPr/>
          <p:nvPr/>
        </p:nvGrpSpPr>
        <p:grpSpPr>
          <a:xfrm>
            <a:off x="2378505" y="4325273"/>
            <a:ext cx="554089" cy="637217"/>
            <a:chOff x="2378505" y="3881018"/>
            <a:chExt cx="554089" cy="637217"/>
          </a:xfrm>
        </p:grpSpPr>
        <p:sp>
          <p:nvSpPr>
            <p:cNvPr id="11" name="Right Arrow 8">
              <a:extLst>
                <a:ext uri="{FF2B5EF4-FFF2-40B4-BE49-F238E27FC236}">
                  <a16:creationId xmlns:a16="http://schemas.microsoft.com/office/drawing/2014/main" id="{6C658AA7-26D7-4931-98E4-F406F8D4E84F}"/>
                </a:ext>
              </a:extLst>
            </p:cNvPr>
            <p:cNvSpPr/>
            <p:nvPr/>
          </p:nvSpPr>
          <p:spPr>
            <a:xfrm rot="2987376">
              <a:off x="2631986" y="421762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2" name="Oval 11">
              <a:extLst>
                <a:ext uri="{FF2B5EF4-FFF2-40B4-BE49-F238E27FC236}">
                  <a16:creationId xmlns:a16="http://schemas.microsoft.com/office/drawing/2014/main" id="{6767D081-6BF0-48CC-B85B-46C436D016A0}"/>
                </a:ext>
              </a:extLst>
            </p:cNvPr>
            <p:cNvSpPr/>
            <p:nvPr/>
          </p:nvSpPr>
          <p:spPr>
            <a:xfrm>
              <a:off x="2378505" y="38810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2</a:t>
              </a:r>
              <a:endParaRPr lang="nl-BE" dirty="0"/>
            </a:p>
          </p:txBody>
        </p:sp>
      </p:grpSp>
      <p:sp>
        <p:nvSpPr>
          <p:cNvPr id="13" name="Right Arrow 8">
            <a:extLst>
              <a:ext uri="{FF2B5EF4-FFF2-40B4-BE49-F238E27FC236}">
                <a16:creationId xmlns:a16="http://schemas.microsoft.com/office/drawing/2014/main" id="{34F386A4-9F8C-4A49-941E-6E39098D65FF}"/>
              </a:ext>
            </a:extLst>
          </p:cNvPr>
          <p:cNvSpPr/>
          <p:nvPr/>
        </p:nvSpPr>
        <p:spPr>
          <a:xfrm rot="7743481">
            <a:off x="4798123" y="488114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2B126C93-4783-4491-A052-34D2E11B7BC9}"/>
              </a:ext>
            </a:extLst>
          </p:cNvPr>
          <p:cNvSpPr/>
          <p:nvPr/>
        </p:nvSpPr>
        <p:spPr>
          <a:xfrm>
            <a:off x="4954715" y="451468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3</a:t>
            </a:r>
            <a:endParaRPr lang="nl-BE" dirty="0"/>
          </a:p>
        </p:txBody>
      </p:sp>
      <p:grpSp>
        <p:nvGrpSpPr>
          <p:cNvPr id="16" name="Group 15">
            <a:extLst>
              <a:ext uri="{FF2B5EF4-FFF2-40B4-BE49-F238E27FC236}">
                <a16:creationId xmlns:a16="http://schemas.microsoft.com/office/drawing/2014/main" id="{05E5726D-D270-4C64-81D8-BCCB72B95467}"/>
              </a:ext>
            </a:extLst>
          </p:cNvPr>
          <p:cNvGrpSpPr/>
          <p:nvPr/>
        </p:nvGrpSpPr>
        <p:grpSpPr>
          <a:xfrm>
            <a:off x="3074137" y="5741959"/>
            <a:ext cx="599973" cy="639369"/>
            <a:chOff x="3074137" y="5297704"/>
            <a:chExt cx="599973" cy="639369"/>
          </a:xfrm>
        </p:grpSpPr>
        <p:sp>
          <p:nvSpPr>
            <p:cNvPr id="17" name="Right Arrow 8">
              <a:extLst>
                <a:ext uri="{FF2B5EF4-FFF2-40B4-BE49-F238E27FC236}">
                  <a16:creationId xmlns:a16="http://schemas.microsoft.com/office/drawing/2014/main" id="{747005A9-B59A-4992-810B-4675378B4F9F}"/>
                </a:ext>
              </a:extLst>
            </p:cNvPr>
            <p:cNvSpPr/>
            <p:nvPr/>
          </p:nvSpPr>
          <p:spPr>
            <a:xfrm rot="18894473">
              <a:off x="3373502" y="53102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8" name="Oval 17">
              <a:extLst>
                <a:ext uri="{FF2B5EF4-FFF2-40B4-BE49-F238E27FC236}">
                  <a16:creationId xmlns:a16="http://schemas.microsoft.com/office/drawing/2014/main" id="{877FCB93-2394-4178-9B02-D072CBEA2ABB}"/>
                </a:ext>
              </a:extLst>
            </p:cNvPr>
            <p:cNvSpPr/>
            <p:nvPr/>
          </p:nvSpPr>
          <p:spPr>
            <a:xfrm>
              <a:off x="3074137" y="547987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4</a:t>
              </a:r>
              <a:endParaRPr lang="nl-BE" dirty="0"/>
            </a:p>
          </p:txBody>
        </p:sp>
      </p:grpSp>
    </p:spTree>
    <p:extLst>
      <p:ext uri="{BB962C8B-B14F-4D97-AF65-F5344CB8AC3E}">
        <p14:creationId xmlns:p14="http://schemas.microsoft.com/office/powerpoint/2010/main" val="20039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49</a:t>
            </a:fld>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284" y="2080723"/>
            <a:ext cx="5254567" cy="3066077"/>
          </a:xfrm>
          <a:prstGeom prst="rect">
            <a:avLst/>
          </a:prstGeom>
        </p:spPr>
      </p:pic>
      <p:pic>
        <p:nvPicPr>
          <p:cNvPr id="7" name="Picture 6">
            <a:extLst>
              <a:ext uri="{FF2B5EF4-FFF2-40B4-BE49-F238E27FC236}">
                <a16:creationId xmlns:a16="http://schemas.microsoft.com/office/drawing/2014/main" id="{10D182A1-D5D8-42CA-B8A6-75BD6A318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0016" y="2080723"/>
            <a:ext cx="5254567" cy="3066077"/>
          </a:xfrm>
          <a:prstGeom prst="rect">
            <a:avLst/>
          </a:prstGeom>
        </p:spPr>
      </p:pic>
      <p:grpSp>
        <p:nvGrpSpPr>
          <p:cNvPr id="19" name="Group 18">
            <a:extLst>
              <a:ext uri="{FF2B5EF4-FFF2-40B4-BE49-F238E27FC236}">
                <a16:creationId xmlns:a16="http://schemas.microsoft.com/office/drawing/2014/main" id="{4A1E913A-8DCD-429C-AF8B-5418973BE6DF}"/>
              </a:ext>
            </a:extLst>
          </p:cNvPr>
          <p:cNvGrpSpPr/>
          <p:nvPr/>
        </p:nvGrpSpPr>
        <p:grpSpPr>
          <a:xfrm>
            <a:off x="6507615" y="3484984"/>
            <a:ext cx="599973" cy="639369"/>
            <a:chOff x="6507615" y="3484984"/>
            <a:chExt cx="599973" cy="639369"/>
          </a:xfrm>
        </p:grpSpPr>
        <p:sp>
          <p:nvSpPr>
            <p:cNvPr id="8" name="Right Arrow 8">
              <a:extLst>
                <a:ext uri="{FF2B5EF4-FFF2-40B4-BE49-F238E27FC236}">
                  <a16:creationId xmlns:a16="http://schemas.microsoft.com/office/drawing/2014/main" id="{A93BA0AC-FF06-4091-A543-3D127C94CBD8}"/>
                </a:ext>
              </a:extLst>
            </p:cNvPr>
            <p:cNvSpPr/>
            <p:nvPr/>
          </p:nvSpPr>
          <p:spPr>
            <a:xfrm rot="18894473">
              <a:off x="6806980" y="349756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9" name="Oval 8">
              <a:extLst>
                <a:ext uri="{FF2B5EF4-FFF2-40B4-BE49-F238E27FC236}">
                  <a16:creationId xmlns:a16="http://schemas.microsoft.com/office/drawing/2014/main" id="{3C340301-F009-44B3-9A0C-B268E37016FB}"/>
                </a:ext>
              </a:extLst>
            </p:cNvPr>
            <p:cNvSpPr/>
            <p:nvPr/>
          </p:nvSpPr>
          <p:spPr>
            <a:xfrm>
              <a:off x="6507615" y="366715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8</a:t>
              </a:r>
              <a:endParaRPr lang="nl-BE" dirty="0"/>
            </a:p>
          </p:txBody>
        </p:sp>
      </p:grpSp>
      <p:sp>
        <p:nvSpPr>
          <p:cNvPr id="10" name="Right Arrow 8">
            <a:extLst>
              <a:ext uri="{FF2B5EF4-FFF2-40B4-BE49-F238E27FC236}">
                <a16:creationId xmlns:a16="http://schemas.microsoft.com/office/drawing/2014/main" id="{89CDB393-A04E-4C3F-992A-29CB0CC2F421}"/>
              </a:ext>
            </a:extLst>
          </p:cNvPr>
          <p:cNvSpPr/>
          <p:nvPr/>
        </p:nvSpPr>
        <p:spPr>
          <a:xfrm rot="5400000">
            <a:off x="2639616" y="190452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1" name="Oval 10">
            <a:extLst>
              <a:ext uri="{FF2B5EF4-FFF2-40B4-BE49-F238E27FC236}">
                <a16:creationId xmlns:a16="http://schemas.microsoft.com/office/drawing/2014/main" id="{0981BD8C-379F-4453-8D85-04A384E044A1}"/>
              </a:ext>
            </a:extLst>
          </p:cNvPr>
          <p:cNvSpPr/>
          <p:nvPr/>
        </p:nvSpPr>
        <p:spPr>
          <a:xfrm>
            <a:off x="2567608" y="143490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endParaRPr lang="nl-BE" dirty="0"/>
          </a:p>
        </p:txBody>
      </p:sp>
      <p:grpSp>
        <p:nvGrpSpPr>
          <p:cNvPr id="15" name="Group 14">
            <a:extLst>
              <a:ext uri="{FF2B5EF4-FFF2-40B4-BE49-F238E27FC236}">
                <a16:creationId xmlns:a16="http://schemas.microsoft.com/office/drawing/2014/main" id="{A683F9FE-48FE-434E-9F87-1720EAF66897}"/>
              </a:ext>
            </a:extLst>
          </p:cNvPr>
          <p:cNvGrpSpPr/>
          <p:nvPr/>
        </p:nvGrpSpPr>
        <p:grpSpPr>
          <a:xfrm>
            <a:off x="504317" y="3202653"/>
            <a:ext cx="457200" cy="730403"/>
            <a:chOff x="530951" y="3295888"/>
            <a:chExt cx="457200" cy="730403"/>
          </a:xfrm>
        </p:grpSpPr>
        <p:sp>
          <p:nvSpPr>
            <p:cNvPr id="13" name="Right Arrow 8">
              <a:extLst>
                <a:ext uri="{FF2B5EF4-FFF2-40B4-BE49-F238E27FC236}">
                  <a16:creationId xmlns:a16="http://schemas.microsoft.com/office/drawing/2014/main" id="{C1723131-F8B0-4F67-85E8-41CD6B5395FC}"/>
                </a:ext>
              </a:extLst>
            </p:cNvPr>
            <p:cNvSpPr/>
            <p:nvPr/>
          </p:nvSpPr>
          <p:spPr>
            <a:xfrm rot="16200000">
              <a:off x="620715" y="330846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1C5252E5-40FE-448E-A413-37A64A799011}"/>
                </a:ext>
              </a:extLst>
            </p:cNvPr>
            <p:cNvSpPr/>
            <p:nvPr/>
          </p:nvSpPr>
          <p:spPr>
            <a:xfrm>
              <a:off x="530951" y="356909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endParaRPr lang="nl-BE" dirty="0"/>
            </a:p>
          </p:txBody>
        </p:sp>
      </p:grpSp>
      <p:grpSp>
        <p:nvGrpSpPr>
          <p:cNvPr id="18" name="Group 17">
            <a:extLst>
              <a:ext uri="{FF2B5EF4-FFF2-40B4-BE49-F238E27FC236}">
                <a16:creationId xmlns:a16="http://schemas.microsoft.com/office/drawing/2014/main" id="{E5688394-A7CF-45DF-8A8E-91F1D7446BDD}"/>
              </a:ext>
            </a:extLst>
          </p:cNvPr>
          <p:cNvGrpSpPr/>
          <p:nvPr/>
        </p:nvGrpSpPr>
        <p:grpSpPr>
          <a:xfrm>
            <a:off x="7027692" y="1719106"/>
            <a:ext cx="587431" cy="645667"/>
            <a:chOff x="7027692" y="1719106"/>
            <a:chExt cx="587431" cy="645667"/>
          </a:xfrm>
        </p:grpSpPr>
        <p:sp>
          <p:nvSpPr>
            <p:cNvPr id="16" name="Right Arrow 8">
              <a:extLst>
                <a:ext uri="{FF2B5EF4-FFF2-40B4-BE49-F238E27FC236}">
                  <a16:creationId xmlns:a16="http://schemas.microsoft.com/office/drawing/2014/main" id="{20BEDC7B-2FB6-48AC-9853-9016DC738185}"/>
                </a:ext>
              </a:extLst>
            </p:cNvPr>
            <p:cNvSpPr/>
            <p:nvPr/>
          </p:nvSpPr>
          <p:spPr>
            <a:xfrm rot="7888234">
              <a:off x="7015116" y="206416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7" name="Oval 16">
              <a:extLst>
                <a:ext uri="{FF2B5EF4-FFF2-40B4-BE49-F238E27FC236}">
                  <a16:creationId xmlns:a16="http://schemas.microsoft.com/office/drawing/2014/main" id="{56277E98-E3E5-4ECD-ABA9-7AF84694C67D}"/>
                </a:ext>
              </a:extLst>
            </p:cNvPr>
            <p:cNvSpPr/>
            <p:nvPr/>
          </p:nvSpPr>
          <p:spPr>
            <a:xfrm>
              <a:off x="7157923" y="171910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7</a:t>
              </a:r>
              <a:endParaRPr lang="nl-BE" dirty="0"/>
            </a:p>
          </p:txBody>
        </p:sp>
      </p:grpSp>
    </p:spTree>
    <p:extLst>
      <p:ext uri="{BB962C8B-B14F-4D97-AF65-F5344CB8AC3E}">
        <p14:creationId xmlns:p14="http://schemas.microsoft.com/office/powerpoint/2010/main" val="3379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50</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55</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56</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58</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59</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 &amp; MFA</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60</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67</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69</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70</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71</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944216"/>
          </a:xfrm>
        </p:spPr>
        <p:txBody>
          <a:bodyPr>
            <a:normAutofit lnSpcReduction="10000"/>
          </a:bodyPr>
          <a:lstStyle/>
          <a:p>
            <a:r>
              <a:rPr lang="en-US" dirty="0"/>
              <a:t>OS: Linux CentOS 7.x (Genius) and Rocky Linux 8.x (</a:t>
            </a:r>
            <a:r>
              <a:rPr lang="en-US" dirty="0" err="1"/>
              <a:t>wICE</a:t>
            </a:r>
            <a:r>
              <a:rPr lang="en-US" dirty="0"/>
              <a:t>)</a:t>
            </a:r>
          </a:p>
          <a:p>
            <a:r>
              <a:rPr lang="en-US" dirty="0"/>
              <a:t>Toolchains (Genius):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br>
              <a:rPr lang="en-US" dirty="0"/>
            </a:br>
            <a:r>
              <a:rPr lang="en-US" dirty="0" err="1"/>
              <a:t>wICE</a:t>
            </a:r>
            <a:r>
              <a:rPr lang="en-US" dirty="0"/>
              <a:t>: default is 2021a</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73</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23234423"/>
              </p:ext>
            </p:extLst>
          </p:nvPr>
        </p:nvGraphicFramePr>
        <p:xfrm>
          <a:off x="610662" y="2996952"/>
          <a:ext cx="10515600" cy="296672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74</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75</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76</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1 node)</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many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8160" y="1489153"/>
            <a:ext cx="3004178" cy="819970"/>
            <a:chOff x="4128160" y="1489153"/>
            <a:chExt cx="3004178"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8160" y="1668305"/>
              <a:ext cx="2893201" cy="400110"/>
            </a:xfrm>
            <a:prstGeom prst="rect">
              <a:avLst/>
            </a:prstGeom>
            <a:noFill/>
          </p:spPr>
          <p:txBody>
            <a:bodyPr wrap="square" rtlCol="0">
              <a:spAutoFit/>
            </a:bodyPr>
            <a:lstStyle/>
            <a:p>
              <a:r>
                <a:rPr lang="en-US" sz="2000" b="1" dirty="0" err="1">
                  <a:solidFill>
                    <a:schemeClr val="bg1"/>
                  </a:solidFill>
                  <a:latin typeface="Courier New" panose="02070309020205020404" pitchFamily="49" charset="0"/>
                  <a:cs typeface="Courier New" panose="02070309020205020404" pitchFamily="49" charset="0"/>
                </a:rPr>
                <a:t>qsub</a:t>
              </a:r>
              <a:r>
                <a:rPr lang="en-US" sz="2000" b="1" dirty="0">
                  <a:solidFill>
                    <a:schemeClr val="bg1"/>
                  </a:solidFill>
                  <a:latin typeface="Courier New" panose="02070309020205020404" pitchFamily="49" charset="0"/>
                  <a:cs typeface="Courier New" panose="02070309020205020404" pitchFamily="49" charset="0"/>
                </a:rPr>
                <a:t> –I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latin typeface="Courier New" panose="02070309020205020404" pitchFamily="49" charset="0"/>
                <a:cs typeface="Courier New" panose="02070309020205020404" pitchFamily="49" charset="0"/>
              </a:rPr>
              <a:t>qsub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script.pbs</a:t>
            </a:r>
            <a:endParaRPr lang="en-US" sz="2000"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2308324"/>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pl-PL" altLang="en-US" sz="1400" dirty="0">
                <a:latin typeface="Courier New" panose="02070309020205020404" pitchFamily="49" charset="0"/>
                <a:cs typeface="Courier New" panose="02070309020205020404" pitchFamily="49" charset="0"/>
              </a:rPr>
              <a:t>echo I am done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87</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20688"/>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3071665" y="1124744"/>
              <a:ext cx="115212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918C2D1-5647-4FEE-97D7-56564E4CB715}"/>
              </a:ext>
            </a:extLst>
          </p:cNvPr>
          <p:cNvGrpSpPr/>
          <p:nvPr/>
        </p:nvGrpSpPr>
        <p:grpSpPr>
          <a:xfrm>
            <a:off x="4655392" y="1052737"/>
            <a:ext cx="2904886" cy="1959443"/>
            <a:chOff x="4151784" y="1340769"/>
            <a:chExt cx="2904886" cy="1959443"/>
          </a:xfrm>
        </p:grpSpPr>
        <p:sp>
          <p:nvSpPr>
            <p:cNvPr id="7" name="Rectangle 6"/>
            <p:cNvSpPr/>
            <p:nvPr/>
          </p:nvSpPr>
          <p:spPr>
            <a:xfrm>
              <a:off x="5572392" y="1916833"/>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4151784" y="1340769"/>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68012" y="2292100"/>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4259572" y="3300211"/>
            <a:ext cx="3204132" cy="648072"/>
            <a:chOff x="3755964" y="3588243"/>
            <a:chExt cx="3204132" cy="648072"/>
          </a:xfrm>
        </p:grpSpPr>
        <p:cxnSp>
          <p:nvCxnSpPr>
            <p:cNvPr id="19" name="Straight Connector 18"/>
            <p:cNvCxnSpPr/>
            <p:nvPr/>
          </p:nvCxnSpPr>
          <p:spPr>
            <a:xfrm>
              <a:off x="3755964" y="3588243"/>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55964" y="3948283"/>
              <a:ext cx="1403932"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8039769" y="4236315"/>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0" name="Group 9">
            <a:extLst>
              <a:ext uri="{FF2B5EF4-FFF2-40B4-BE49-F238E27FC236}">
                <a16:creationId xmlns:a16="http://schemas.microsoft.com/office/drawing/2014/main" id="{540BDB50-C76C-48BF-AACD-1A82DE308A25}"/>
              </a:ext>
            </a:extLst>
          </p:cNvPr>
          <p:cNvGrpSpPr/>
          <p:nvPr/>
        </p:nvGrpSpPr>
        <p:grpSpPr>
          <a:xfrm>
            <a:off x="4583384" y="4917237"/>
            <a:ext cx="3168352" cy="648072"/>
            <a:chOff x="4079776" y="5205269"/>
            <a:chExt cx="3168352" cy="648072"/>
          </a:xfrm>
        </p:grpSpPr>
        <p:cxnSp>
          <p:nvCxnSpPr>
            <p:cNvPr id="32" name="Straight Connector 31"/>
            <p:cNvCxnSpPr/>
            <p:nvPr/>
          </p:nvCxnSpPr>
          <p:spPr>
            <a:xfrm>
              <a:off x="4079776" y="5205269"/>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79776" y="5532459"/>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PBS Job Script</a:t>
            </a:r>
          </a:p>
        </p:txBody>
      </p:sp>
    </p:spTree>
    <p:extLst>
      <p:ext uri="{BB962C8B-B14F-4D97-AF65-F5344CB8AC3E}">
        <p14:creationId xmlns:p14="http://schemas.microsoft.com/office/powerpoint/2010/main" val="1951068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“BrENIAC”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“BrENIAC”</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2698711118"/>
              </p:ext>
            </p:extLst>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mycheckjob</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baseline="0" dirty="0"/>
                        <a:t>Diagnose issues with your job, if any</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97</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8D2AE0C-6D0B-4263-B7C4-F46CAED039CD}">
  <ds:schemaRefs>
    <ds:schemaRef ds:uri="http://schemas.microsoft.com/office/2006/documentManagement/types"/>
    <ds:schemaRef ds:uri="dba8b794-bc45-41c8-a8ad-34f212f94003"/>
    <ds:schemaRef ds:uri="aff7d12c-bb71-4270-bd29-9c4d45ff3327"/>
    <ds:schemaRef ds:uri="http://schemas.microsoft.com/office/2006/metadata/properties"/>
    <ds:schemaRef ds:uri="http://purl.org/dc/elements/1.1/"/>
    <ds:schemaRef ds:uri="http://schemas.microsoft.com/office/infopath/2007/PartnerControls"/>
    <ds:schemaRef ds:uri="http://purl.org/dc/terms/"/>
    <ds:schemaRef ds:uri="http://purl.org/dc/dcmitype/"/>
    <ds:schemaRef ds:uri="http://schemas.openxmlformats.org/package/2006/metadata/core-properties"/>
    <ds:schemaRef ds:uri="http://schemas.microsoft.com/sharepoint/v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14152</Words>
  <Application>Microsoft Office PowerPoint</Application>
  <PresentationFormat>Widescreen</PresentationFormat>
  <Paragraphs>2637</Paragraphs>
  <Slides>184</Slides>
  <Notes>72</Notes>
  <HiddenSlides>107</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184</vt:i4>
      </vt:variant>
    </vt:vector>
  </HeadingPairs>
  <TitlesOfParts>
    <vt:vector size="209" baseType="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Tier-2 Cluster: wICE</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 Names</vt:lpstr>
      <vt:lpstr>VSCAgent</vt:lpstr>
      <vt:lpstr>VSCAgent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Requesting Compute Resources Interactively</vt:lpstr>
      <vt:lpstr>Interactive Jobs</vt:lpstr>
      <vt:lpstr>PowerPoint Presentation</vt:lpstr>
      <vt:lpstr>Batch Workload</vt:lpstr>
      <vt:lpstr>Standard Error File</vt:lpstr>
      <vt:lpstr>Standard Output File</vt:lpstr>
      <vt:lpstr>Batch job with resource specifications</vt:lpstr>
      <vt:lpstr>My first pbs script</vt:lpstr>
      <vt:lpstr>Other Partitions</vt:lpstr>
      <vt:lpstr>Memory Considerations</vt:lpstr>
      <vt:lpstr>Managing &amp; Monitoring Jobs</vt:lpstr>
      <vt:lpstr>Debugging / Testing Jobs</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1239</cp:revision>
  <dcterms:created xsi:type="dcterms:W3CDTF">2012-07-10T07:57:57Z</dcterms:created>
  <dcterms:modified xsi:type="dcterms:W3CDTF">2022-11-10T15:08:43Z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